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23" r:id="rId2"/>
    <p:sldId id="381" r:id="rId3"/>
    <p:sldId id="382" r:id="rId4"/>
    <p:sldId id="429" r:id="rId5"/>
    <p:sldId id="428" r:id="rId6"/>
    <p:sldId id="446" r:id="rId7"/>
    <p:sldId id="447" r:id="rId8"/>
    <p:sldId id="445" r:id="rId9"/>
    <p:sldId id="437" r:id="rId10"/>
  </p:sldIdLst>
  <p:sldSz cx="9144000" cy="6858000" type="screen4x3"/>
  <p:notesSz cx="7099300" cy="102346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06" autoAdjust="0"/>
  </p:normalViewPr>
  <p:slideViewPr>
    <p:cSldViewPr>
      <p:cViewPr varScale="1">
        <p:scale>
          <a:sx n="87" d="100"/>
          <a:sy n="87" d="100"/>
        </p:scale>
        <p:origin x="7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378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ropbox\Panov\AI\AI_documents\AI_stat2006_2021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914664513089728E-2"/>
          <c:y val="7.7542188104229928E-2"/>
          <c:w val="0.70114273670621785"/>
          <c:h val="0.85371499615179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'2006_2019'!$A$40</c:f>
              <c:strCache>
                <c:ptCount val="1"/>
                <c:pt idx="0">
                  <c:v>Aquatic Invasions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numRef>
              <c:f>'2006_2019'!$B$39:$Q$39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'2006_2019'!$B$40:$Q$40</c:f>
              <c:numCache>
                <c:formatCode>General</c:formatCode>
                <c:ptCount val="16"/>
                <c:pt idx="0">
                  <c:v>55</c:v>
                </c:pt>
                <c:pt idx="1">
                  <c:v>62</c:v>
                </c:pt>
                <c:pt idx="2">
                  <c:v>76</c:v>
                </c:pt>
                <c:pt idx="3">
                  <c:v>93</c:v>
                </c:pt>
                <c:pt idx="4">
                  <c:v>83</c:v>
                </c:pt>
                <c:pt idx="5">
                  <c:v>92</c:v>
                </c:pt>
                <c:pt idx="6">
                  <c:v>64</c:v>
                </c:pt>
                <c:pt idx="7">
                  <c:v>48</c:v>
                </c:pt>
                <c:pt idx="8">
                  <c:v>45</c:v>
                </c:pt>
                <c:pt idx="9">
                  <c:v>43</c:v>
                </c:pt>
                <c:pt idx="10">
                  <c:v>43</c:v>
                </c:pt>
                <c:pt idx="11">
                  <c:v>49</c:v>
                </c:pt>
                <c:pt idx="12">
                  <c:v>47</c:v>
                </c:pt>
                <c:pt idx="13">
                  <c:v>46</c:v>
                </c:pt>
                <c:pt idx="14">
                  <c:v>40</c:v>
                </c:pt>
                <c:pt idx="15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5A-4611-B5BA-8B12BA8AA9F2}"/>
            </c:ext>
          </c:extLst>
        </c:ser>
        <c:ser>
          <c:idx val="1"/>
          <c:order val="1"/>
          <c:tx>
            <c:strRef>
              <c:f>'2006_2019'!$A$41</c:f>
              <c:strCache>
                <c:ptCount val="1"/>
                <c:pt idx="0">
                  <c:v>BioInvasions Records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'2006_2019'!$B$39:$Q$39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'2006_2019'!$B$41:$Q$41</c:f>
              <c:numCache>
                <c:formatCode>General</c:formatCode>
                <c:ptCount val="16"/>
                <c:pt idx="6">
                  <c:v>46</c:v>
                </c:pt>
                <c:pt idx="7">
                  <c:v>54</c:v>
                </c:pt>
                <c:pt idx="8">
                  <c:v>46</c:v>
                </c:pt>
                <c:pt idx="9">
                  <c:v>49</c:v>
                </c:pt>
                <c:pt idx="10">
                  <c:v>46</c:v>
                </c:pt>
                <c:pt idx="11">
                  <c:v>60</c:v>
                </c:pt>
                <c:pt idx="12">
                  <c:v>67</c:v>
                </c:pt>
                <c:pt idx="13">
                  <c:v>104</c:v>
                </c:pt>
                <c:pt idx="14">
                  <c:v>91</c:v>
                </c:pt>
                <c:pt idx="15">
                  <c:v>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5A-4611-B5BA-8B12BA8AA9F2}"/>
            </c:ext>
          </c:extLst>
        </c:ser>
        <c:ser>
          <c:idx val="2"/>
          <c:order val="2"/>
          <c:tx>
            <c:strRef>
              <c:f>'2006_2019'!$A$42</c:f>
              <c:strCache>
                <c:ptCount val="1"/>
                <c:pt idx="0">
                  <c:v>Management of Biological Invasions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'2006_2019'!$B$39:$Q$39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'2006_2019'!$B$42:$Q$42</c:f>
              <c:numCache>
                <c:formatCode>General</c:formatCode>
                <c:ptCount val="16"/>
                <c:pt idx="4">
                  <c:v>6</c:v>
                </c:pt>
                <c:pt idx="5">
                  <c:v>9</c:v>
                </c:pt>
                <c:pt idx="6">
                  <c:v>13</c:v>
                </c:pt>
                <c:pt idx="7">
                  <c:v>36</c:v>
                </c:pt>
                <c:pt idx="8">
                  <c:v>43</c:v>
                </c:pt>
                <c:pt idx="9">
                  <c:v>43</c:v>
                </c:pt>
                <c:pt idx="10">
                  <c:v>43</c:v>
                </c:pt>
                <c:pt idx="11">
                  <c:v>57</c:v>
                </c:pt>
                <c:pt idx="12">
                  <c:v>48</c:v>
                </c:pt>
                <c:pt idx="13">
                  <c:v>37</c:v>
                </c:pt>
                <c:pt idx="14">
                  <c:v>47</c:v>
                </c:pt>
                <c:pt idx="15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5A-4611-B5BA-8B12BA8AA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-1144389456"/>
        <c:axId val="-1144390000"/>
      </c:barChart>
      <c:catAx>
        <c:axId val="-114438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1144390000"/>
        <c:crosses val="autoZero"/>
        <c:auto val="1"/>
        <c:lblAlgn val="ctr"/>
        <c:lblOffset val="100"/>
        <c:noMultiLvlLbl val="0"/>
      </c:catAx>
      <c:valAx>
        <c:axId val="-1144390000"/>
        <c:scaling>
          <c:orientation val="minMax"/>
          <c:max val="21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5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-1144389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63323903270133"/>
          <c:y val="0.28070654821668384"/>
          <c:w val="0.19915206594224497"/>
          <c:h val="0.71929345178331616"/>
        </c:manualLayout>
      </c:layout>
      <c:overlay val="0"/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31" tIns="49516" rIns="99031" bIns="495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31" tIns="49516" rIns="99031" bIns="495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3425B09-B705-4E57-862B-8E908FFD39B3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31" tIns="49516" rIns="99031" bIns="495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31" tIns="49516" rIns="99031" bIns="49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B3E944-2C7D-4FC0-A743-A94CF5136D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4018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42478BC-3885-4ED5-8899-4C7B26350227}" type="datetimeFigureOut">
              <a:rPr lang="en-US"/>
              <a:pPr>
                <a:defRPr/>
              </a:pPr>
              <a:t>8/9/2022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66DD3C-5070-4DD6-BD4A-B39F153F5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961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CF48FA-D392-4A2A-9443-8C91194EB9C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88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F29DAB-71D9-441E-9AC9-FFE86711D15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402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485609-A84B-4F07-888A-25271D9607E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02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AEE439-A071-44F7-A4D5-40DAA473335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1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2192C6-E707-48E6-9C96-1993958731C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17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6D24EA-8FBB-4411-B78E-8AA7E3C0422E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9618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B68B9A-B85E-4E22-B6B3-B990D36E8BEB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7649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7F4693-A561-4E4F-B90D-C07CC6BC819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4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181D0E-1C1B-4E08-84F1-D7927D0611A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5679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09BF-93C7-47FF-810F-26CF25F549D1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FF0EC-44E8-4AFF-92D4-F01E98B6504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695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54FE6-372D-4364-AD0B-18E0D93D7C35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4FD62-ADB8-467B-AEDF-3B1D5CEDDF2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1186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A8374-BE3B-4184-AF69-0D6BAD6D7176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E5085-A1F4-4C9F-AC23-DA34963FEC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944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46EA2-D94B-4F72-BC32-69659BEA1D97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9B0F-E436-454E-A395-426F1BF410A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9364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A37DF-BBD8-4213-AA4D-954A5E550A0D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0D9AB-E4FA-42CA-A9D4-37BDD77DAC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0080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F725-93F5-4FB9-BAB7-FDEEB3F7B09F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083F3-B12C-4842-8F54-F0E36A6ED5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814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FAEB6-11F6-4EB7-BBAA-BA67749D3D9B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17F4-ED9F-46A2-9BEB-DDE1CEDB4C0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240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40C5D-7AD5-4220-9E09-240AE217455A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ACB75-B058-4D45-96A4-DE0155F0398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95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D6CD-CABC-4DAB-AC4D-FDE37DECE08A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D6CA0-8B46-4B2F-BF2D-6E38AC0878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419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B2F2-F931-44A3-A33E-216256D46B2E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8FB3-EFB1-4F02-9CD0-B682243DF3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756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E895B-28A9-4625-A63E-CD018AF69754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7B79-E6E4-40F4-B255-0BD84CA51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2679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B4045D-8885-4E35-96E9-1F55C8FA4DA6}" type="datetimeFigureOut">
              <a:rPr lang="ru-RU"/>
              <a:pPr>
                <a:defRPr/>
              </a:pPr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2F9E94-2BF8-4885-B9D3-243A3E0F01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05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9525" y="2565400"/>
            <a:ext cx="9144000" cy="954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</a:rPr>
              <a:t>SIL </a:t>
            </a:r>
            <a:r>
              <a: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</a:rPr>
              <a:t>Working Group on Aquatic Invasive </a:t>
            </a: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charset="0"/>
              </a:rPr>
              <a:t>Species: history and current activities</a:t>
            </a:r>
            <a:endParaRPr 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Arial" charset="0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-9525" y="4754116"/>
            <a:ext cx="9144000" cy="83099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Vadim E. Panov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2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1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Regional Euro-Asian Biological Invasions Centre (REABIC), </a:t>
            </a:r>
            <a:r>
              <a:rPr lang="en-US" altLang="en-US" sz="1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Finland</a:t>
            </a:r>
            <a:endParaRPr lang="en-US" altLang="en-US" sz="1600" b="1" dirty="0" smtClean="0">
              <a:solidFill>
                <a:srgbClr val="FFC000"/>
              </a:solidFill>
              <a:latin typeface="Arial" panose="020B0604020202020204" pitchFamily="34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SIL Working Group on Aquatic Invasive 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Species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15875" y="1182688"/>
            <a:ext cx="9144000" cy="83099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SIL Working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Group on Aquatic Invasive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Species</a:t>
            </a:r>
            <a:endParaRPr lang="en-GB" altLang="en-US" sz="24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http</a:t>
            </a:r>
            <a:r>
              <a:rPr lang="en-US" alt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://www.reabic.net/SIL.aspx</a:t>
            </a:r>
            <a:endParaRPr lang="en-US" sz="2400" b="1" dirty="0" smtClean="0">
              <a:solidFill>
                <a:srgbClr val="FFC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5875" y="2492375"/>
            <a:ext cx="9144000" cy="218521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The Working Group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was established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in </a:t>
            </a:r>
            <a:r>
              <a:rPr 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August </a:t>
            </a:r>
            <a:r>
              <a:rPr 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1998 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at the </a:t>
            </a:r>
            <a:r>
              <a:rPr 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27th SIL </a:t>
            </a:r>
            <a:r>
              <a:rPr 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Congress </a:t>
            </a:r>
            <a:r>
              <a:rPr 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in Dublin, </a:t>
            </a:r>
            <a:r>
              <a:rPr 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Ireland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2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The long-term goal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 of the Working Group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is to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promote global awareness of the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problems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and risks posed by cross-boundary species transfers by encouraging and improving scientific networking and data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exchanges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15875" y="981075"/>
            <a:ext cx="9144000" cy="892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SIL Working </a:t>
            </a:r>
            <a:r>
              <a: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Group on Aquatic Invasive </a:t>
            </a: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Species</a:t>
            </a:r>
            <a:endParaRPr lang="en-GB" alt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http</a:t>
            </a:r>
            <a:r>
              <a:rPr lang="en-US" alt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://www.reabic.net/SIL.aspx</a:t>
            </a:r>
            <a:endParaRPr lang="en-US" sz="2400" b="1" dirty="0" smtClean="0">
              <a:solidFill>
                <a:srgbClr val="FFC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5875" y="2133600"/>
            <a:ext cx="9128125" cy="387798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Suggested initial key activities of the Working Group: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To develop an </a:t>
            </a:r>
            <a:r>
              <a:rPr lang="en-US" sz="2000" b="1" spc="-2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international network of interested scientists and decision-makers concerned about </a:t>
            </a: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aquatic invasive </a:t>
            </a:r>
            <a:r>
              <a:rPr lang="en-US" sz="2000" b="1" spc="-2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species, using the Internet as a primary vehicle </a:t>
            </a: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   of </a:t>
            </a:r>
            <a:r>
              <a:rPr lang="en-US" sz="2000" b="1" spc="-2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communication</a:t>
            </a: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;</a:t>
            </a:r>
          </a:p>
          <a:p>
            <a:pPr marL="514350" indent="-514350" algn="ctr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endParaRPr lang="en-US" sz="2000" b="1" spc="-20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To encourage </a:t>
            </a:r>
            <a:r>
              <a:rPr lang="en-US" sz="2000" b="1" spc="-2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and seek support for development </a:t>
            </a: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               of </a:t>
            </a:r>
            <a:r>
              <a:rPr lang="en-US" sz="2000" b="1" spc="-2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an international </a:t>
            </a:r>
            <a:r>
              <a:rPr lang="en-US" sz="2000" b="1" spc="-2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database on AIS;</a:t>
            </a:r>
          </a:p>
          <a:p>
            <a:pPr marL="514350" indent="-514350" algn="ctr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endParaRPr lang="en-US" sz="2000" b="1" spc="-20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000" b="1" spc="-3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To support/organize thematic international meetings</a:t>
            </a:r>
          </a:p>
          <a:p>
            <a:pPr marL="514350" indent="-514350" algn="ctr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endParaRPr lang="en-US" sz="2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http://www.reabic.net/SILannouncing.aspx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15875" y="981075"/>
            <a:ext cx="9144000" cy="64633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SIL Working </a:t>
            </a:r>
            <a:r>
              <a:rPr lang="en-US" sz="1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Group on Aquatic Invasive </a:t>
            </a:r>
            <a:r>
              <a:rPr lang="en-US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Species</a:t>
            </a:r>
            <a:endParaRPr lang="en-GB" altLang="en-US" sz="18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1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http</a:t>
            </a:r>
            <a:r>
              <a:rPr lang="en-US" altLang="en-US" sz="18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://www.reabic.net/SIL.aspx</a:t>
            </a:r>
            <a:endParaRPr lang="en-US" sz="1800" b="1" dirty="0" smtClean="0">
              <a:solidFill>
                <a:srgbClr val="FFC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-175677" y="1547139"/>
            <a:ext cx="9144001" cy="8302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The Working Group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meetings and special sessions, 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related to SIL Congresses:</a:t>
            </a:r>
          </a:p>
        </p:txBody>
      </p:sp>
      <p:sp>
        <p:nvSpPr>
          <p:cNvPr id="13319" name="TextBox 2"/>
          <p:cNvSpPr txBox="1">
            <a:spLocks noChangeArrowheads="1"/>
          </p:cNvSpPr>
          <p:nvPr/>
        </p:nvSpPr>
        <p:spPr bwMode="auto">
          <a:xfrm>
            <a:off x="162490" y="2455704"/>
            <a:ext cx="9157187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b="1" dirty="0"/>
              <a:t>August 11, 1998, Dublin, Ireland :  SIL WG AIS Workshop </a:t>
            </a:r>
          </a:p>
          <a:p>
            <a:r>
              <a:rPr lang="en-US" altLang="ru-RU" b="1" dirty="0">
                <a:solidFill>
                  <a:srgbClr val="FFC000"/>
                </a:solidFill>
              </a:rPr>
              <a:t>"Aquatic Invasive Species – Developing a Scientific Information Exchange“</a:t>
            </a:r>
          </a:p>
          <a:p>
            <a:endParaRPr lang="en-US" altLang="ru-RU" sz="1200" b="1" dirty="0">
              <a:solidFill>
                <a:srgbClr val="FFC000"/>
              </a:solidFill>
            </a:endParaRPr>
          </a:p>
          <a:p>
            <a:r>
              <a:rPr lang="en-US" altLang="ru-RU" b="1" dirty="0"/>
              <a:t>August 13, 2004, Lahti, Finland: SIL WG AIS Workshop </a:t>
            </a:r>
          </a:p>
          <a:p>
            <a:r>
              <a:rPr lang="en-US" altLang="ru-RU" b="1" dirty="0">
                <a:solidFill>
                  <a:srgbClr val="FFC000"/>
                </a:solidFill>
              </a:rPr>
              <a:t>"Aquatic Alien Species – International Cooperation in Research, Information </a:t>
            </a:r>
          </a:p>
          <a:p>
            <a:r>
              <a:rPr lang="en-US" altLang="ru-RU" b="1" dirty="0">
                <a:solidFill>
                  <a:srgbClr val="FFC000"/>
                </a:solidFill>
              </a:rPr>
              <a:t>Exchange and Management“</a:t>
            </a:r>
          </a:p>
          <a:p>
            <a:endParaRPr lang="en-US" altLang="ru-RU" sz="1200" b="1" dirty="0">
              <a:solidFill>
                <a:srgbClr val="FFC000"/>
              </a:solidFill>
            </a:endParaRPr>
          </a:p>
          <a:p>
            <a:r>
              <a:rPr lang="en-US" altLang="ru-RU" b="1" dirty="0"/>
              <a:t>August 12-18, 2007, Montreal, Canada: Special session </a:t>
            </a:r>
            <a:r>
              <a:rPr lang="en-US" altLang="ru-RU" b="1" dirty="0">
                <a:solidFill>
                  <a:srgbClr val="FFC000"/>
                </a:solidFill>
              </a:rPr>
              <a:t>“Ecology and </a:t>
            </a:r>
          </a:p>
          <a:p>
            <a:r>
              <a:rPr lang="en-US" altLang="ru-RU" b="1" dirty="0">
                <a:solidFill>
                  <a:srgbClr val="FFC000"/>
                </a:solidFill>
              </a:rPr>
              <a:t>Ecotoxicology of Invasive Species in Inland Waters” </a:t>
            </a:r>
            <a:r>
              <a:rPr lang="en-US" altLang="ru-RU" b="1" dirty="0"/>
              <a:t>(special issue of AI)</a:t>
            </a:r>
          </a:p>
          <a:p>
            <a:endParaRPr lang="en-US" altLang="ru-RU" sz="1200" b="1" dirty="0"/>
          </a:p>
          <a:p>
            <a:r>
              <a:rPr lang="en-US" altLang="ru-RU" b="1" dirty="0"/>
              <a:t>August 31, 2016, Torino, Italy: Special session </a:t>
            </a:r>
            <a:r>
              <a:rPr lang="en-US" altLang="ru-RU" b="1" dirty="0">
                <a:solidFill>
                  <a:srgbClr val="FFC000"/>
                </a:solidFill>
              </a:rPr>
              <a:t>“Alien species ecological impacts: </a:t>
            </a:r>
          </a:p>
          <a:p>
            <a:r>
              <a:rPr lang="en-US" altLang="ru-RU" b="1" dirty="0">
                <a:solidFill>
                  <a:srgbClr val="FFC000"/>
                </a:solidFill>
              </a:rPr>
              <a:t>from genomics to </a:t>
            </a:r>
            <a:r>
              <a:rPr lang="en-US" altLang="ru-RU" b="1" dirty="0" err="1">
                <a:solidFill>
                  <a:srgbClr val="FFC000"/>
                </a:solidFill>
              </a:rPr>
              <a:t>macroecology</a:t>
            </a:r>
            <a:r>
              <a:rPr lang="en-US" altLang="ru-RU" b="1" dirty="0">
                <a:solidFill>
                  <a:srgbClr val="FFC000"/>
                </a:solidFill>
              </a:rPr>
              <a:t>” </a:t>
            </a:r>
            <a:r>
              <a:rPr lang="en-US" altLang="ru-RU" b="1" dirty="0"/>
              <a:t>(special issue of AI</a:t>
            </a:r>
            <a:r>
              <a:rPr lang="en-US" altLang="ru-RU" b="1" dirty="0" smtClean="0"/>
              <a:t>)</a:t>
            </a:r>
          </a:p>
          <a:p>
            <a:endParaRPr lang="en-US" altLang="ru-RU" sz="1200" b="1" i="1" dirty="0">
              <a:solidFill>
                <a:srgbClr val="FFC000"/>
              </a:solidFill>
            </a:endParaRPr>
          </a:p>
          <a:p>
            <a:r>
              <a:rPr lang="en-US" altLang="ru-RU" b="1" dirty="0"/>
              <a:t>August 24, 2021, </a:t>
            </a:r>
            <a:r>
              <a:rPr lang="en-US" altLang="ru-RU" b="1" dirty="0" err="1"/>
              <a:t>Gwangju</a:t>
            </a:r>
            <a:r>
              <a:rPr lang="en-US" altLang="ru-RU" b="1" dirty="0"/>
              <a:t>, Republic of </a:t>
            </a:r>
            <a:r>
              <a:rPr lang="en-US" altLang="ru-RU" b="1" dirty="0" smtClean="0"/>
              <a:t>Korea: </a:t>
            </a:r>
            <a:r>
              <a:rPr lang="en-US" altLang="ru-RU" b="1" dirty="0"/>
              <a:t>SIL WG AIS </a:t>
            </a:r>
            <a:r>
              <a:rPr lang="en-US" altLang="ru-RU" b="1" dirty="0" smtClean="0"/>
              <a:t>Meeting</a:t>
            </a:r>
          </a:p>
          <a:p>
            <a:endParaRPr lang="en-US" altLang="ru-RU" sz="1200" b="1" dirty="0"/>
          </a:p>
          <a:p>
            <a:r>
              <a:rPr lang="en-US" b="1" dirty="0"/>
              <a:t>August 8, 2022, Berlin, </a:t>
            </a:r>
            <a:r>
              <a:rPr lang="en-US" b="1" dirty="0" smtClean="0"/>
              <a:t>Germany: </a:t>
            </a:r>
            <a:r>
              <a:rPr lang="en-US" b="1" dirty="0"/>
              <a:t>Special session </a:t>
            </a:r>
            <a:r>
              <a:rPr lang="en-US" altLang="ru-RU" b="1" dirty="0" smtClean="0">
                <a:solidFill>
                  <a:srgbClr val="FFC000"/>
                </a:solidFill>
              </a:rPr>
              <a:t>“</a:t>
            </a:r>
            <a:r>
              <a:rPr lang="en-US" b="1" dirty="0" smtClean="0">
                <a:solidFill>
                  <a:srgbClr val="FFC000"/>
                </a:solidFill>
              </a:rPr>
              <a:t>Invasive </a:t>
            </a:r>
            <a:r>
              <a:rPr lang="en-US" b="1" dirty="0">
                <a:solidFill>
                  <a:srgbClr val="FFC000"/>
                </a:solidFill>
              </a:rPr>
              <a:t>alien species </a:t>
            </a:r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</a:rPr>
              <a:t>in </a:t>
            </a:r>
            <a:r>
              <a:rPr lang="en-US" b="1" dirty="0">
                <a:solidFill>
                  <a:srgbClr val="FFC000"/>
                </a:solidFill>
              </a:rPr>
              <a:t>inland waters: invasion trends, impacts and management”</a:t>
            </a:r>
            <a:endParaRPr lang="ru-RU" altLang="ru-RU" b="1" dirty="0">
              <a:solidFill>
                <a:srgbClr val="FFC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15875" y="981075"/>
            <a:ext cx="9144000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SIL Working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Group on Aquatic Invasive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Species</a:t>
            </a:r>
            <a:endParaRPr lang="en-GB" alt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http</a:t>
            </a:r>
            <a:r>
              <a:rPr lang="en-US" altLang="en-US" sz="2000" b="1" dirty="0">
                <a:solidFill>
                  <a:srgbClr val="FFC000"/>
                </a:solidFill>
                <a:latin typeface="Arial" panose="020B0604020202020204" pitchFamily="34" charset="0"/>
                <a:cs typeface="Arial" charset="0"/>
              </a:rPr>
              <a:t>://www.reabic.net/SIL.aspx</a:t>
            </a:r>
            <a:endParaRPr lang="en-US" sz="2000" b="1" dirty="0" smtClean="0">
              <a:solidFill>
                <a:srgbClr val="FFC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-7938" y="1985963"/>
            <a:ext cx="9144001" cy="5222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The Working Group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initiatives</a:t>
            </a: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:</a:t>
            </a:r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109538" y="2649538"/>
            <a:ext cx="8956675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b="1"/>
              <a:t>2001 - establishment of </a:t>
            </a:r>
            <a:r>
              <a:rPr lang="en-US" altLang="ru-RU" b="1" i="1"/>
              <a:t>European Information and Research Network </a:t>
            </a:r>
          </a:p>
          <a:p>
            <a:r>
              <a:rPr lang="en-US" altLang="ru-RU" b="1" i="1"/>
              <a:t>           on Aquatic Invasive Species </a:t>
            </a:r>
            <a:r>
              <a:rPr lang="en-US" altLang="ru-RU" b="1"/>
              <a:t>(</a:t>
            </a:r>
            <a:r>
              <a:rPr lang="en-US" altLang="ru-RU" b="1">
                <a:solidFill>
                  <a:srgbClr val="FFC000"/>
                </a:solidFill>
              </a:rPr>
              <a:t>ERNAIS</a:t>
            </a:r>
            <a:r>
              <a:rPr lang="en-US" altLang="ru-RU" b="1"/>
              <a:t>)</a:t>
            </a:r>
          </a:p>
          <a:p>
            <a:endParaRPr lang="en-US" altLang="ru-RU" sz="900" b="1"/>
          </a:p>
          <a:p>
            <a:r>
              <a:rPr lang="en-US" altLang="ru-RU" b="1"/>
              <a:t>2006 - establishment of open access international journal </a:t>
            </a:r>
            <a:r>
              <a:rPr lang="en-US" altLang="ru-RU" b="1" i="1">
                <a:solidFill>
                  <a:srgbClr val="FFC000"/>
                </a:solidFill>
              </a:rPr>
              <a:t>Aquatic Invasions</a:t>
            </a:r>
          </a:p>
          <a:p>
            <a:endParaRPr lang="en-US" altLang="ru-RU" sz="900" b="1" i="1">
              <a:solidFill>
                <a:srgbClr val="FFC000"/>
              </a:solidFill>
            </a:endParaRPr>
          </a:p>
          <a:p>
            <a:r>
              <a:rPr lang="en-US" altLang="ru-RU" b="1"/>
              <a:t>2012 - establishment of open access international journal </a:t>
            </a:r>
            <a:r>
              <a:rPr lang="en-US" altLang="ru-RU" b="1" i="1">
                <a:solidFill>
                  <a:srgbClr val="FFC000"/>
                </a:solidFill>
              </a:rPr>
              <a:t>BioInvasions Records</a:t>
            </a:r>
          </a:p>
          <a:p>
            <a:endParaRPr lang="en-US" altLang="ru-RU" sz="900" b="1" i="1">
              <a:solidFill>
                <a:srgbClr val="FFC000"/>
              </a:solidFill>
            </a:endParaRPr>
          </a:p>
          <a:p>
            <a:r>
              <a:rPr lang="en-US" altLang="ru-RU" b="1"/>
              <a:t>2013 - development of new concept and new editorial team of open access </a:t>
            </a:r>
          </a:p>
          <a:p>
            <a:r>
              <a:rPr lang="en-US" altLang="ru-RU" b="1"/>
              <a:t>           international journal </a:t>
            </a:r>
            <a:r>
              <a:rPr lang="en-US" altLang="ru-RU" b="1" i="1">
                <a:solidFill>
                  <a:srgbClr val="FFC000"/>
                </a:solidFill>
              </a:rPr>
              <a:t>Management of Biological Invasions</a:t>
            </a:r>
          </a:p>
          <a:p>
            <a:endParaRPr lang="en-US" altLang="ru-RU" sz="900" b="1" i="1">
              <a:solidFill>
                <a:srgbClr val="FFC000"/>
              </a:solidFill>
            </a:endParaRPr>
          </a:p>
          <a:p>
            <a:r>
              <a:rPr lang="en-US" altLang="ru-RU" b="1"/>
              <a:t>2016 - start of the </a:t>
            </a:r>
            <a:r>
              <a:rPr lang="en-US" altLang="ru-RU" b="1" i="1"/>
              <a:t>International Association for Open Knowledge on Invasive </a:t>
            </a:r>
          </a:p>
          <a:p>
            <a:r>
              <a:rPr lang="en-US" altLang="ru-RU" b="1" i="1"/>
              <a:t>           Alien Species</a:t>
            </a:r>
            <a:r>
              <a:rPr lang="en-US" altLang="ru-RU" b="1"/>
              <a:t> (</a:t>
            </a:r>
            <a:r>
              <a:rPr lang="en-US" altLang="ru-RU" b="1">
                <a:solidFill>
                  <a:srgbClr val="FFC000"/>
                </a:solidFill>
              </a:rPr>
              <a:t>INVASIVESNET</a:t>
            </a:r>
            <a:r>
              <a:rPr lang="en-US" altLang="ru-RU" b="1"/>
              <a:t>) initiative – publication of </a:t>
            </a:r>
            <a:r>
              <a:rPr lang="en-US" altLang="ru-RU" b="1">
                <a:solidFill>
                  <a:srgbClr val="FFC000"/>
                </a:solidFill>
              </a:rPr>
              <a:t>INVASIVESNET</a:t>
            </a:r>
            <a:r>
              <a:rPr lang="en-US" altLang="ru-RU" b="1"/>
              <a:t> </a:t>
            </a:r>
          </a:p>
          <a:p>
            <a:r>
              <a:rPr lang="en-US" altLang="ru-RU" b="1"/>
              <a:t>           concept paper in </a:t>
            </a:r>
            <a:r>
              <a:rPr lang="en-US" altLang="ru-RU" b="1" i="1">
                <a:solidFill>
                  <a:srgbClr val="FFC000"/>
                </a:solidFill>
              </a:rPr>
              <a:t>Management of Biological Invasions</a:t>
            </a:r>
          </a:p>
          <a:p>
            <a:endParaRPr lang="en-US" altLang="ru-RU" sz="900" b="1" i="1">
              <a:solidFill>
                <a:srgbClr val="FFC000"/>
              </a:solidFill>
            </a:endParaRPr>
          </a:p>
          <a:p>
            <a:r>
              <a:rPr lang="en-US" altLang="ru-RU" b="1"/>
              <a:t>2017-2018 - launch of </a:t>
            </a:r>
            <a:r>
              <a:rPr lang="en-US" altLang="ru-RU" b="1">
                <a:solidFill>
                  <a:srgbClr val="FFC000"/>
                </a:solidFill>
              </a:rPr>
              <a:t>INVASIVESNET</a:t>
            </a:r>
            <a:r>
              <a:rPr lang="en-US" altLang="ru-RU" b="1"/>
              <a:t> website and formal establishment of this </a:t>
            </a:r>
          </a:p>
          <a:p>
            <a:r>
              <a:rPr lang="en-US" altLang="ru-RU" b="1"/>
              <a:t>           new thematic association</a:t>
            </a:r>
            <a:endParaRPr lang="ru-RU" altLang="ru-RU" b="1" i="1">
              <a:solidFill>
                <a:srgbClr val="FFC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95288" y="115888"/>
            <a:ext cx="8569325" cy="24622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cs typeface="Arial" charset="0"/>
              </a:rPr>
              <a:t>Official Journals of INVASIVESNET: </a:t>
            </a:r>
          </a:p>
          <a:p>
            <a:pPr algn="ctr" eaLnBrk="1" hangingPunct="1">
              <a:defRPr/>
            </a:pPr>
            <a:r>
              <a:rPr lang="en-US" sz="2400" b="1" i="1" dirty="0">
                <a:solidFill>
                  <a:srgbClr val="FFFF00"/>
                </a:solidFill>
                <a:cs typeface="Arial" charset="0"/>
              </a:rPr>
              <a:t>Aquatic Invasions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cs typeface="Arial" charset="0"/>
              </a:rPr>
              <a:t>, </a:t>
            </a:r>
            <a:r>
              <a:rPr lang="en-US" sz="2400" b="1" i="1" dirty="0">
                <a:solidFill>
                  <a:srgbClr val="FFFF00"/>
                </a:solidFill>
                <a:cs typeface="Arial" charset="0"/>
              </a:rPr>
              <a:t>BioInvasions Records</a:t>
            </a:r>
            <a:r>
              <a:rPr lang="en-US" sz="2400" b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cs typeface="Arial" charset="0"/>
              </a:rPr>
              <a:t>and </a:t>
            </a:r>
            <a:r>
              <a:rPr lang="en-US" sz="2400" b="1" i="1" dirty="0">
                <a:solidFill>
                  <a:srgbClr val="FFFF00"/>
                </a:solidFill>
                <a:cs typeface="Arial" charset="0"/>
              </a:rPr>
              <a:t>Management  of Biological Invasions</a:t>
            </a:r>
            <a:endParaRPr lang="en-US" sz="2400" b="1" dirty="0">
              <a:solidFill>
                <a:srgbClr val="FFFF00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n-US" sz="2000" b="1" dirty="0">
              <a:solidFill>
                <a:schemeClr val="bg2">
                  <a:lumMod val="20000"/>
                  <a:lumOff val="80000"/>
                </a:schemeClr>
              </a:solidFill>
              <a:cs typeface="+mn-cs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Supported by the global international network of editors </a:t>
            </a:r>
          </a:p>
          <a:p>
            <a:pPr algn="ctr" eaLnBrk="1" hangingPunct="1">
              <a:defRPr/>
            </a:pPr>
            <a:endParaRPr lang="en-US" b="1" dirty="0">
              <a:solidFill>
                <a:schemeClr val="bg2">
                  <a:lumMod val="20000"/>
                  <a:lumOff val="80000"/>
                </a:schemeClr>
              </a:solidFill>
              <a:cs typeface="+mn-cs"/>
            </a:endParaRP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AI –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58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editors,     BIR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–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 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88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editors,    MBI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–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47 </a:t>
            </a: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cs typeface="+mn-cs"/>
              </a:rPr>
              <a:t>editors</a:t>
            </a:r>
          </a:p>
        </p:txBody>
      </p:sp>
      <p:pic>
        <p:nvPicPr>
          <p:cNvPr id="614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9538"/>
            <a:ext cx="9144000" cy="420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9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562621" y="1441944"/>
            <a:ext cx="4146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Number of published papers (per year)</a:t>
            </a:r>
            <a:endParaRPr lang="ru-RU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24307" y="2092325"/>
            <a:ext cx="0" cy="4176713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35896" y="2076451"/>
            <a:ext cx="0" cy="4176712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-21142" y="6145607"/>
            <a:ext cx="1993900" cy="307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1400" b="1">
                <a:latin typeface="Arial" panose="020B0604020202020204" pitchFamily="34" charset="0"/>
              </a:rPr>
              <a:t>Support from ALARM</a:t>
            </a:r>
            <a:endParaRPr lang="ru-RU" altLang="ru-RU" sz="1400">
              <a:latin typeface="Arial" panose="020B0604020202020204" pitchFamily="34" charset="0"/>
            </a:endParaRPr>
          </a:p>
        </p:txBody>
      </p:sp>
      <p:sp>
        <p:nvSpPr>
          <p:cNvPr id="8199" name="TextBox 17"/>
          <p:cNvSpPr txBox="1">
            <a:spLocks noChangeArrowheads="1"/>
          </p:cNvSpPr>
          <p:nvPr/>
        </p:nvSpPr>
        <p:spPr bwMode="auto">
          <a:xfrm>
            <a:off x="2127406" y="6124115"/>
            <a:ext cx="1439862" cy="339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1400" b="1" dirty="0" err="1">
                <a:latin typeface="Arial" panose="020B0604020202020204" pitchFamily="34" charset="0"/>
              </a:rPr>
              <a:t>EnviroGRIDS</a:t>
            </a:r>
            <a:r>
              <a:rPr lang="en-US" altLang="ru-RU" sz="1600" b="1" dirty="0">
                <a:latin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34694" y="5877272"/>
            <a:ext cx="1798638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5188" y="5877272"/>
            <a:ext cx="1381125" cy="158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04248" y="2062163"/>
            <a:ext cx="0" cy="4176712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12329" y="5879959"/>
            <a:ext cx="2946400" cy="14287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7"/>
          <p:cNvSpPr txBox="1">
            <a:spLocks noChangeArrowheads="1"/>
          </p:cNvSpPr>
          <p:nvPr/>
        </p:nvSpPr>
        <p:spPr bwMode="auto">
          <a:xfrm>
            <a:off x="4127065" y="6124115"/>
            <a:ext cx="2016125" cy="3381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1400" b="1">
                <a:latin typeface="Arial" panose="020B0604020202020204" pitchFamily="34" charset="0"/>
              </a:rPr>
              <a:t>Payments by authors</a:t>
            </a:r>
            <a:r>
              <a:rPr lang="en-US" altLang="ru-RU" sz="1600" b="1">
                <a:latin typeface="Arial" panose="020B0604020202020204" pitchFamily="34" charset="0"/>
              </a:rPr>
              <a:t> 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949768" y="5894246"/>
            <a:ext cx="1871663" cy="22225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TextBox 17"/>
          <p:cNvSpPr txBox="1">
            <a:spLocks noChangeArrowheads="1"/>
          </p:cNvSpPr>
          <p:nvPr/>
        </p:nvSpPr>
        <p:spPr bwMode="auto">
          <a:xfrm>
            <a:off x="6899275" y="6085986"/>
            <a:ext cx="2160587" cy="523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1400" b="1" dirty="0">
                <a:latin typeface="Arial" panose="020B0604020202020204" pitchFamily="34" charset="0"/>
              </a:rPr>
              <a:t>INVASIVESNET open access publishing fund</a:t>
            </a:r>
            <a:endParaRPr lang="ru-RU" altLang="ru-RU" sz="1600" dirty="0">
              <a:latin typeface="Arial" panose="020B0604020202020204" pitchFamily="34" charset="0"/>
            </a:endParaRPr>
          </a:p>
        </p:txBody>
      </p:sp>
      <p:sp>
        <p:nvSpPr>
          <p:cNvPr id="8207" name="TextBox 4"/>
          <p:cNvSpPr txBox="1">
            <a:spLocks noChangeArrowheads="1"/>
          </p:cNvSpPr>
          <p:nvPr/>
        </p:nvSpPr>
        <p:spPr bwMode="auto">
          <a:xfrm>
            <a:off x="6899275" y="2781300"/>
            <a:ext cx="569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201</a:t>
            </a:r>
            <a:endParaRPr lang="ru-RU" altLang="en-US" sz="1800" b="1">
              <a:latin typeface="Arial" panose="020B0604020202020204" pitchFamily="34" charset="0"/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991917"/>
              </p:ext>
            </p:extLst>
          </p:nvPr>
        </p:nvGraphicFramePr>
        <p:xfrm>
          <a:off x="-223692" y="2276872"/>
          <a:ext cx="9071696" cy="330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-12700" y="901700"/>
            <a:ext cx="9144000" cy="954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How you can contribute to SIL WG AIS and INVASIVESNET activites? </a:t>
            </a:r>
            <a:endParaRPr lang="en-GB" alt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0" y="2060575"/>
            <a:ext cx="9144000" cy="415498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Consider publishing your research on AIS in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open-access INVASIVESNET journals – e-mail to  </a:t>
            </a:r>
            <a:r>
              <a:rPr lang="en-US" sz="2400" b="1" dirty="0">
                <a:solidFill>
                  <a:srgbClr val="FFC000"/>
                </a:solidFill>
              </a:rPr>
              <a:t>vepanov@gmail.com</a:t>
            </a:r>
          </a:p>
          <a:p>
            <a:pPr marL="514350" indent="-514350" algn="just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Join INVASIVESNET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as an individual or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organisional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 member, create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your personal online INVASIVESNET expert profile, and express your interest in reviewing and/or editorial work</a:t>
            </a: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charset="0"/>
              </a:rPr>
              <a:t>Share information on your AIS-related research activities with colleagues via INVASIVESNET social media – e-mail to </a:t>
            </a:r>
            <a:r>
              <a:rPr lang="it-IT" sz="2400" b="1" dirty="0">
                <a:solidFill>
                  <a:srgbClr val="FFC000"/>
                </a:solidFill>
              </a:rPr>
              <a:t>media@invasivesnet.org</a:t>
            </a:r>
            <a:endParaRPr lang="en-US" sz="2400" b="1" dirty="0" smtClean="0">
              <a:solidFill>
                <a:srgbClr val="FFC000"/>
              </a:solidFill>
              <a:latin typeface="Arial" panose="020B0604020202020204" pitchFamily="34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8" y="947738"/>
            <a:ext cx="9104312" cy="47529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0" y="0"/>
            <a:ext cx="9109075" cy="6278642"/>
          </a:xfrm>
          <a:prstGeom prst="rect">
            <a:avLst/>
          </a:prstGeom>
          <a:solidFill>
            <a:schemeClr val="bg2">
              <a:lumMod val="75000"/>
              <a:alpha val="74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sz="16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INVASIVESNET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website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14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+mn-cs"/>
              </a:rPr>
              <a:t>                                 </a:t>
            </a:r>
            <a:endParaRPr 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+mn-cs"/>
              </a:rPr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800" b="1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800" b="1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64517" name="TextBox 2"/>
          <p:cNvSpPr txBox="1">
            <a:spLocks noChangeArrowheads="1"/>
          </p:cNvSpPr>
          <p:nvPr/>
        </p:nvSpPr>
        <p:spPr bwMode="auto">
          <a:xfrm>
            <a:off x="2408238" y="645319"/>
            <a:ext cx="4176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 dirty="0" smtClean="0">
                <a:solidFill>
                  <a:srgbClr val="FFC000"/>
                </a:solidFill>
                <a:latin typeface="Arial" panose="020B0604020202020204" pitchFamily="34" charset="0"/>
              </a:rPr>
              <a:t>    https</a:t>
            </a:r>
            <a:r>
              <a:rPr lang="en-US" altLang="ru-RU" sz="2000" b="1" dirty="0">
                <a:solidFill>
                  <a:srgbClr val="FFC000"/>
                </a:solidFill>
                <a:latin typeface="Arial" panose="020B0604020202020204" pitchFamily="34" charset="0"/>
              </a:rPr>
              <a:t>://www.invasivesnet.org</a:t>
            </a:r>
            <a:endParaRPr lang="ru-RU" altLang="ru-RU" sz="2000" b="1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  <p:pic>
        <p:nvPicPr>
          <p:cNvPr id="6451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1128713"/>
            <a:ext cx="8389938" cy="573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00113" y="2060575"/>
            <a:ext cx="576262" cy="2159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300788" y="84138"/>
            <a:ext cx="2735262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36</a:t>
            </a:r>
            <a:r>
              <a:rPr lang="en-US" sz="1400" b="1" baseline="30000" dirty="0" smtClean="0">
                <a:solidFill>
                  <a:srgbClr val="00589A"/>
                </a:solidFill>
                <a:latin typeface="Arial" charset="0"/>
              </a:rPr>
              <a:t>th</a:t>
            </a: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 SIL </a:t>
            </a:r>
            <a:r>
              <a:rPr lang="en-US" sz="1400" b="1" dirty="0">
                <a:solidFill>
                  <a:srgbClr val="00589A"/>
                </a:solidFill>
                <a:latin typeface="Arial" charset="0"/>
              </a:rPr>
              <a:t>Congress  </a:t>
            </a:r>
            <a:endParaRPr lang="en-US" sz="1400" b="1" dirty="0" smtClean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7-10 August 2022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rgbClr val="00589A"/>
                </a:solidFill>
                <a:latin typeface="Arial" charset="0"/>
              </a:rPr>
              <a:t>Berlin, Germany</a:t>
            </a:r>
            <a:endParaRPr lang="en-US" sz="1400" b="1" dirty="0">
              <a:solidFill>
                <a:srgbClr val="00589A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7950" y="84138"/>
            <a:ext cx="2592388" cy="708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 b="1" dirty="0">
                <a:solidFill>
                  <a:srgbClr val="00589A"/>
                </a:solidFill>
                <a:latin typeface="Arial" charset="0"/>
              </a:rPr>
              <a:t>SIL Working Group on Aquatic Invasive Species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8789</TotalTime>
  <Words>712</Words>
  <Application>Microsoft Office PowerPoint</Application>
  <PresentationFormat>On-screen Show (4:3)</PresentationFormat>
  <Paragraphs>137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Editor</dc:creator>
  <cp:lastModifiedBy>Editor</cp:lastModifiedBy>
  <cp:revision>705</cp:revision>
  <dcterms:created xsi:type="dcterms:W3CDTF">2011-02-19T12:14:52Z</dcterms:created>
  <dcterms:modified xsi:type="dcterms:W3CDTF">2022-08-09T13:59:31Z</dcterms:modified>
</cp:coreProperties>
</file>